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4A5381-E733-4EF9-A295-0591F7172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739D9A-E3AD-4FE5-87BD-00AFCE093379}">
      <dgm:prSet/>
      <dgm:spPr/>
      <dgm:t>
        <a:bodyPr/>
        <a:lstStyle/>
        <a:p>
          <a:r>
            <a:rPr lang="pt-BR"/>
            <a:t>Dataset;</a:t>
          </a:r>
          <a:endParaRPr lang="en-US"/>
        </a:p>
      </dgm:t>
    </dgm:pt>
    <dgm:pt modelId="{D39CD1AE-4F5F-4115-855C-7BA2F8EE808A}" type="parTrans" cxnId="{702CE6EA-C8ED-4B9B-91A7-4B015CBC2445}">
      <dgm:prSet/>
      <dgm:spPr/>
      <dgm:t>
        <a:bodyPr/>
        <a:lstStyle/>
        <a:p>
          <a:endParaRPr lang="en-US"/>
        </a:p>
      </dgm:t>
    </dgm:pt>
    <dgm:pt modelId="{EA344C57-B620-4DE9-B029-4C7164F373CD}" type="sibTrans" cxnId="{702CE6EA-C8ED-4B9B-91A7-4B015CBC2445}">
      <dgm:prSet/>
      <dgm:spPr/>
      <dgm:t>
        <a:bodyPr/>
        <a:lstStyle/>
        <a:p>
          <a:endParaRPr lang="en-US"/>
        </a:p>
      </dgm:t>
    </dgm:pt>
    <dgm:pt modelId="{5BA1A968-9425-4B16-9BE6-A00501500154}">
      <dgm:prSet/>
      <dgm:spPr/>
      <dgm:t>
        <a:bodyPr/>
        <a:lstStyle/>
        <a:p>
          <a:r>
            <a:rPr lang="pt-BR"/>
            <a:t>Pré-processamento (Resizing e Augmentation);</a:t>
          </a:r>
          <a:endParaRPr lang="en-US"/>
        </a:p>
      </dgm:t>
    </dgm:pt>
    <dgm:pt modelId="{05D9679C-4C32-472E-8007-66EB01B78AE6}" type="parTrans" cxnId="{E639240D-DF9C-48CE-9C72-64DB2C22C2EA}">
      <dgm:prSet/>
      <dgm:spPr/>
      <dgm:t>
        <a:bodyPr/>
        <a:lstStyle/>
        <a:p>
          <a:endParaRPr lang="en-US"/>
        </a:p>
      </dgm:t>
    </dgm:pt>
    <dgm:pt modelId="{886FBA7C-7FA1-4AC6-AD2D-7DE635AAF558}" type="sibTrans" cxnId="{E639240D-DF9C-48CE-9C72-64DB2C22C2EA}">
      <dgm:prSet/>
      <dgm:spPr/>
      <dgm:t>
        <a:bodyPr/>
        <a:lstStyle/>
        <a:p>
          <a:endParaRPr lang="en-US"/>
        </a:p>
      </dgm:t>
    </dgm:pt>
    <dgm:pt modelId="{9074E8B6-424D-49C0-8820-059A4EA1ADCA}">
      <dgm:prSet/>
      <dgm:spPr/>
      <dgm:t>
        <a:bodyPr/>
        <a:lstStyle/>
        <a:p>
          <a:r>
            <a:rPr lang="pt-BR" dirty="0"/>
            <a:t>Extração das </a:t>
          </a:r>
          <a:r>
            <a:rPr lang="pt-BR" dirty="0" err="1"/>
            <a:t>Features</a:t>
          </a:r>
          <a:r>
            <a:rPr lang="pt-BR" dirty="0"/>
            <a:t> (CNN e </a:t>
          </a:r>
          <a:r>
            <a:rPr lang="pt-BR" dirty="0" err="1"/>
            <a:t>MaxPooling</a:t>
          </a:r>
          <a:r>
            <a:rPr lang="pt-BR" dirty="0"/>
            <a:t>);</a:t>
          </a:r>
          <a:endParaRPr lang="en-US" dirty="0"/>
        </a:p>
      </dgm:t>
    </dgm:pt>
    <dgm:pt modelId="{1552DDD6-3124-4BB2-AF8F-1BC5FEEB58C9}" type="parTrans" cxnId="{99F5E384-8DAA-4CF8-877C-0A4247D63C49}">
      <dgm:prSet/>
      <dgm:spPr/>
      <dgm:t>
        <a:bodyPr/>
        <a:lstStyle/>
        <a:p>
          <a:endParaRPr lang="en-US"/>
        </a:p>
      </dgm:t>
    </dgm:pt>
    <dgm:pt modelId="{32269B85-EDD2-46F6-A61A-6960CBEA23F1}" type="sibTrans" cxnId="{99F5E384-8DAA-4CF8-877C-0A4247D63C49}">
      <dgm:prSet/>
      <dgm:spPr/>
      <dgm:t>
        <a:bodyPr/>
        <a:lstStyle/>
        <a:p>
          <a:endParaRPr lang="en-US"/>
        </a:p>
      </dgm:t>
    </dgm:pt>
    <dgm:pt modelId="{5C20E578-AB4F-45A0-8F68-376852995A00}">
      <dgm:prSet/>
      <dgm:spPr/>
      <dgm:t>
        <a:bodyPr/>
        <a:lstStyle/>
        <a:p>
          <a:r>
            <a:rPr lang="pt-BR"/>
            <a:t>Classificadores (DenseNet);</a:t>
          </a:r>
          <a:endParaRPr lang="en-US"/>
        </a:p>
      </dgm:t>
    </dgm:pt>
    <dgm:pt modelId="{2DEDD004-20BF-4702-B051-1022B5301DC1}" type="parTrans" cxnId="{EB668852-F28F-49D3-938F-F1ABD225DEC9}">
      <dgm:prSet/>
      <dgm:spPr/>
      <dgm:t>
        <a:bodyPr/>
        <a:lstStyle/>
        <a:p>
          <a:endParaRPr lang="en-US"/>
        </a:p>
      </dgm:t>
    </dgm:pt>
    <dgm:pt modelId="{9AB9B329-B208-4C85-9875-56789B809F87}" type="sibTrans" cxnId="{EB668852-F28F-49D3-938F-F1ABD225DEC9}">
      <dgm:prSet/>
      <dgm:spPr/>
      <dgm:t>
        <a:bodyPr/>
        <a:lstStyle/>
        <a:p>
          <a:endParaRPr lang="en-US"/>
        </a:p>
      </dgm:t>
    </dgm:pt>
    <dgm:pt modelId="{92C99097-BABD-41E9-B999-E30528E15E96}">
      <dgm:prSet/>
      <dgm:spPr/>
      <dgm:t>
        <a:bodyPr/>
        <a:lstStyle/>
        <a:p>
          <a:r>
            <a:rPr lang="pt-BR"/>
            <a:t>Resultados das classificações e análises de performance.</a:t>
          </a:r>
          <a:endParaRPr lang="en-US"/>
        </a:p>
      </dgm:t>
    </dgm:pt>
    <dgm:pt modelId="{EC5D3FEA-7813-428E-8C00-57158B008456}" type="parTrans" cxnId="{849871E4-1F48-44F0-8AA4-8127A397261E}">
      <dgm:prSet/>
      <dgm:spPr/>
      <dgm:t>
        <a:bodyPr/>
        <a:lstStyle/>
        <a:p>
          <a:endParaRPr lang="en-US"/>
        </a:p>
      </dgm:t>
    </dgm:pt>
    <dgm:pt modelId="{54C13A4B-74E7-48D1-9B05-6CA213C7AE69}" type="sibTrans" cxnId="{849871E4-1F48-44F0-8AA4-8127A397261E}">
      <dgm:prSet/>
      <dgm:spPr/>
      <dgm:t>
        <a:bodyPr/>
        <a:lstStyle/>
        <a:p>
          <a:endParaRPr lang="en-US"/>
        </a:p>
      </dgm:t>
    </dgm:pt>
    <dgm:pt modelId="{3EA403CC-A204-4A95-8DFD-FAA15B3D8390}" type="pres">
      <dgm:prSet presAssocID="{874A5381-E733-4EF9-A295-0591F7172B8B}" presName="root" presStyleCnt="0">
        <dgm:presLayoutVars>
          <dgm:dir/>
          <dgm:resizeHandles val="exact"/>
        </dgm:presLayoutVars>
      </dgm:prSet>
      <dgm:spPr/>
    </dgm:pt>
    <dgm:pt modelId="{9A01210D-2EB7-49EA-A6D3-F45E9B196E59}" type="pres">
      <dgm:prSet presAssocID="{A4739D9A-E3AD-4FE5-87BD-00AFCE093379}" presName="compNode" presStyleCnt="0"/>
      <dgm:spPr/>
    </dgm:pt>
    <dgm:pt modelId="{6B65256F-2988-44E4-8A99-FBB55755B030}" type="pres">
      <dgm:prSet presAssocID="{A4739D9A-E3AD-4FE5-87BD-00AFCE093379}" presName="bgRect" presStyleLbl="bgShp" presStyleIdx="0" presStyleCnt="5"/>
      <dgm:spPr/>
    </dgm:pt>
    <dgm:pt modelId="{BB828E5C-D027-4F00-9896-A9AFD10940D2}" type="pres">
      <dgm:prSet presAssocID="{A4739D9A-E3AD-4FE5-87BD-00AFCE09337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44A2BFD6-992E-40F2-889F-FC2B9788E3F6}" type="pres">
      <dgm:prSet presAssocID="{A4739D9A-E3AD-4FE5-87BD-00AFCE093379}" presName="spaceRect" presStyleCnt="0"/>
      <dgm:spPr/>
    </dgm:pt>
    <dgm:pt modelId="{A520C515-8786-4751-A05E-CCDC5A7D8669}" type="pres">
      <dgm:prSet presAssocID="{A4739D9A-E3AD-4FE5-87BD-00AFCE093379}" presName="parTx" presStyleLbl="revTx" presStyleIdx="0" presStyleCnt="5">
        <dgm:presLayoutVars>
          <dgm:chMax val="0"/>
          <dgm:chPref val="0"/>
        </dgm:presLayoutVars>
      </dgm:prSet>
      <dgm:spPr/>
    </dgm:pt>
    <dgm:pt modelId="{704D6B5D-82D4-41CA-9411-54A9BA2D04EC}" type="pres">
      <dgm:prSet presAssocID="{EA344C57-B620-4DE9-B029-4C7164F373CD}" presName="sibTrans" presStyleCnt="0"/>
      <dgm:spPr/>
    </dgm:pt>
    <dgm:pt modelId="{22CDA00E-2F65-4D5B-B738-E80061333DBC}" type="pres">
      <dgm:prSet presAssocID="{5BA1A968-9425-4B16-9BE6-A00501500154}" presName="compNode" presStyleCnt="0"/>
      <dgm:spPr/>
    </dgm:pt>
    <dgm:pt modelId="{C6366698-08C7-4FD9-9262-6D3A69CE8ACC}" type="pres">
      <dgm:prSet presAssocID="{5BA1A968-9425-4B16-9BE6-A00501500154}" presName="bgRect" presStyleLbl="bgShp" presStyleIdx="1" presStyleCnt="5"/>
      <dgm:spPr/>
    </dgm:pt>
    <dgm:pt modelId="{98064511-58FF-4475-A0AF-515B33C0CF84}" type="pres">
      <dgm:prSet presAssocID="{5BA1A968-9425-4B16-9BE6-A005015001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699626E5-39E2-47EE-AC2E-ED074B0D1D41}" type="pres">
      <dgm:prSet presAssocID="{5BA1A968-9425-4B16-9BE6-A00501500154}" presName="spaceRect" presStyleCnt="0"/>
      <dgm:spPr/>
    </dgm:pt>
    <dgm:pt modelId="{532CC1B1-C595-471C-BDE0-327BF6DB4C7B}" type="pres">
      <dgm:prSet presAssocID="{5BA1A968-9425-4B16-9BE6-A00501500154}" presName="parTx" presStyleLbl="revTx" presStyleIdx="1" presStyleCnt="5">
        <dgm:presLayoutVars>
          <dgm:chMax val="0"/>
          <dgm:chPref val="0"/>
        </dgm:presLayoutVars>
      </dgm:prSet>
      <dgm:spPr/>
    </dgm:pt>
    <dgm:pt modelId="{81F643CD-2E37-491C-9C01-CA497D0D0CBE}" type="pres">
      <dgm:prSet presAssocID="{886FBA7C-7FA1-4AC6-AD2D-7DE635AAF558}" presName="sibTrans" presStyleCnt="0"/>
      <dgm:spPr/>
    </dgm:pt>
    <dgm:pt modelId="{FF0203E4-36F2-4AAD-8BE0-C6B58043FF2A}" type="pres">
      <dgm:prSet presAssocID="{9074E8B6-424D-49C0-8820-059A4EA1ADCA}" presName="compNode" presStyleCnt="0"/>
      <dgm:spPr/>
    </dgm:pt>
    <dgm:pt modelId="{5BD2CBF2-BD80-459B-98BB-899CF9C147E3}" type="pres">
      <dgm:prSet presAssocID="{9074E8B6-424D-49C0-8820-059A4EA1ADCA}" presName="bgRect" presStyleLbl="bgShp" presStyleIdx="2" presStyleCnt="5"/>
      <dgm:spPr/>
    </dgm:pt>
    <dgm:pt modelId="{21A91D32-C0FA-4C8C-B8D2-F898C89A103F}" type="pres">
      <dgm:prSet presAssocID="{9074E8B6-424D-49C0-8820-059A4EA1AD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E1D5AFD5-42F6-4B28-BF8E-68BE7190F217}" type="pres">
      <dgm:prSet presAssocID="{9074E8B6-424D-49C0-8820-059A4EA1ADCA}" presName="spaceRect" presStyleCnt="0"/>
      <dgm:spPr/>
    </dgm:pt>
    <dgm:pt modelId="{6389A7B1-A28F-4C1C-A9E7-0B2596F95B01}" type="pres">
      <dgm:prSet presAssocID="{9074E8B6-424D-49C0-8820-059A4EA1ADCA}" presName="parTx" presStyleLbl="revTx" presStyleIdx="2" presStyleCnt="5">
        <dgm:presLayoutVars>
          <dgm:chMax val="0"/>
          <dgm:chPref val="0"/>
        </dgm:presLayoutVars>
      </dgm:prSet>
      <dgm:spPr/>
    </dgm:pt>
    <dgm:pt modelId="{52877BC9-6496-4162-9993-9F9F3B6E21D3}" type="pres">
      <dgm:prSet presAssocID="{32269B85-EDD2-46F6-A61A-6960CBEA23F1}" presName="sibTrans" presStyleCnt="0"/>
      <dgm:spPr/>
    </dgm:pt>
    <dgm:pt modelId="{A16181A9-987A-482F-8FCE-23EA8DEC509C}" type="pres">
      <dgm:prSet presAssocID="{5C20E578-AB4F-45A0-8F68-376852995A00}" presName="compNode" presStyleCnt="0"/>
      <dgm:spPr/>
    </dgm:pt>
    <dgm:pt modelId="{D5B54CAA-E9AD-44F1-9A90-B6870111C2C5}" type="pres">
      <dgm:prSet presAssocID="{5C20E578-AB4F-45A0-8F68-376852995A00}" presName="bgRect" presStyleLbl="bgShp" presStyleIdx="3" presStyleCnt="5"/>
      <dgm:spPr/>
    </dgm:pt>
    <dgm:pt modelId="{1B1DC469-EEB3-4689-802F-B30FAA7C26CC}" type="pres">
      <dgm:prSet presAssocID="{5C20E578-AB4F-45A0-8F68-376852995A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33D8ACDA-0482-4746-9435-AC4CCF0B4B57}" type="pres">
      <dgm:prSet presAssocID="{5C20E578-AB4F-45A0-8F68-376852995A00}" presName="spaceRect" presStyleCnt="0"/>
      <dgm:spPr/>
    </dgm:pt>
    <dgm:pt modelId="{96C502B6-3FFB-4A3F-AADD-A4F83B365C95}" type="pres">
      <dgm:prSet presAssocID="{5C20E578-AB4F-45A0-8F68-376852995A00}" presName="parTx" presStyleLbl="revTx" presStyleIdx="3" presStyleCnt="5">
        <dgm:presLayoutVars>
          <dgm:chMax val="0"/>
          <dgm:chPref val="0"/>
        </dgm:presLayoutVars>
      </dgm:prSet>
      <dgm:spPr/>
    </dgm:pt>
    <dgm:pt modelId="{C9AD28DE-D88F-4392-8A4C-18CE81334FC5}" type="pres">
      <dgm:prSet presAssocID="{9AB9B329-B208-4C85-9875-56789B809F87}" presName="sibTrans" presStyleCnt="0"/>
      <dgm:spPr/>
    </dgm:pt>
    <dgm:pt modelId="{1DA16C3D-EAEB-4ACB-A5A7-577D1FFD3241}" type="pres">
      <dgm:prSet presAssocID="{92C99097-BABD-41E9-B999-E30528E15E96}" presName="compNode" presStyleCnt="0"/>
      <dgm:spPr/>
    </dgm:pt>
    <dgm:pt modelId="{DB514678-94A3-4911-AB9E-C00A0D362648}" type="pres">
      <dgm:prSet presAssocID="{92C99097-BABD-41E9-B999-E30528E15E96}" presName="bgRect" presStyleLbl="bgShp" presStyleIdx="4" presStyleCnt="5"/>
      <dgm:spPr/>
    </dgm:pt>
    <dgm:pt modelId="{E4F4503C-2600-42B5-95B7-C4DA8217F02C}" type="pres">
      <dgm:prSet presAssocID="{92C99097-BABD-41E9-B999-E30528E15E9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xa de Opções"/>
        </a:ext>
      </dgm:extLst>
    </dgm:pt>
    <dgm:pt modelId="{AAFD24EC-1433-4AA3-BF40-2B8D65C55164}" type="pres">
      <dgm:prSet presAssocID="{92C99097-BABD-41E9-B999-E30528E15E96}" presName="spaceRect" presStyleCnt="0"/>
      <dgm:spPr/>
    </dgm:pt>
    <dgm:pt modelId="{602F00BA-E9FE-480C-9F5F-F7DD24808602}" type="pres">
      <dgm:prSet presAssocID="{92C99097-BABD-41E9-B999-E30528E15E9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D8A6F0C-D39E-43A8-A959-DA79ADA8A810}" type="presOf" srcId="{5C20E578-AB4F-45A0-8F68-376852995A00}" destId="{96C502B6-3FFB-4A3F-AADD-A4F83B365C95}" srcOrd="0" destOrd="0" presId="urn:microsoft.com/office/officeart/2018/2/layout/IconVerticalSolidList"/>
    <dgm:cxn modelId="{E639240D-DF9C-48CE-9C72-64DB2C22C2EA}" srcId="{874A5381-E733-4EF9-A295-0591F7172B8B}" destId="{5BA1A968-9425-4B16-9BE6-A00501500154}" srcOrd="1" destOrd="0" parTransId="{05D9679C-4C32-472E-8007-66EB01B78AE6}" sibTransId="{886FBA7C-7FA1-4AC6-AD2D-7DE635AAF558}"/>
    <dgm:cxn modelId="{EB668852-F28F-49D3-938F-F1ABD225DEC9}" srcId="{874A5381-E733-4EF9-A295-0591F7172B8B}" destId="{5C20E578-AB4F-45A0-8F68-376852995A00}" srcOrd="3" destOrd="0" parTransId="{2DEDD004-20BF-4702-B051-1022B5301DC1}" sibTransId="{9AB9B329-B208-4C85-9875-56789B809F87}"/>
    <dgm:cxn modelId="{331A8882-D324-433F-94B0-3E2709C01467}" type="presOf" srcId="{874A5381-E733-4EF9-A295-0591F7172B8B}" destId="{3EA403CC-A204-4A95-8DFD-FAA15B3D8390}" srcOrd="0" destOrd="0" presId="urn:microsoft.com/office/officeart/2018/2/layout/IconVerticalSolidList"/>
    <dgm:cxn modelId="{99F5E384-8DAA-4CF8-877C-0A4247D63C49}" srcId="{874A5381-E733-4EF9-A295-0591F7172B8B}" destId="{9074E8B6-424D-49C0-8820-059A4EA1ADCA}" srcOrd="2" destOrd="0" parTransId="{1552DDD6-3124-4BB2-AF8F-1BC5FEEB58C9}" sibTransId="{32269B85-EDD2-46F6-A61A-6960CBEA23F1}"/>
    <dgm:cxn modelId="{E097C9A6-B8C9-42D9-BCF0-D0716360DC02}" type="presOf" srcId="{92C99097-BABD-41E9-B999-E30528E15E96}" destId="{602F00BA-E9FE-480C-9F5F-F7DD24808602}" srcOrd="0" destOrd="0" presId="urn:microsoft.com/office/officeart/2018/2/layout/IconVerticalSolidList"/>
    <dgm:cxn modelId="{0CB649DC-4DD4-4D42-885E-BEBE4B4FC6C8}" type="presOf" srcId="{9074E8B6-424D-49C0-8820-059A4EA1ADCA}" destId="{6389A7B1-A28F-4C1C-A9E7-0B2596F95B01}" srcOrd="0" destOrd="0" presId="urn:microsoft.com/office/officeart/2018/2/layout/IconVerticalSolidList"/>
    <dgm:cxn modelId="{A52C9DDE-5E24-459C-A951-60730714970E}" type="presOf" srcId="{A4739D9A-E3AD-4FE5-87BD-00AFCE093379}" destId="{A520C515-8786-4751-A05E-CCDC5A7D8669}" srcOrd="0" destOrd="0" presId="urn:microsoft.com/office/officeart/2018/2/layout/IconVerticalSolidList"/>
    <dgm:cxn modelId="{849871E4-1F48-44F0-8AA4-8127A397261E}" srcId="{874A5381-E733-4EF9-A295-0591F7172B8B}" destId="{92C99097-BABD-41E9-B999-E30528E15E96}" srcOrd="4" destOrd="0" parTransId="{EC5D3FEA-7813-428E-8C00-57158B008456}" sibTransId="{54C13A4B-74E7-48D1-9B05-6CA213C7AE69}"/>
    <dgm:cxn modelId="{702CE6EA-C8ED-4B9B-91A7-4B015CBC2445}" srcId="{874A5381-E733-4EF9-A295-0591F7172B8B}" destId="{A4739D9A-E3AD-4FE5-87BD-00AFCE093379}" srcOrd="0" destOrd="0" parTransId="{D39CD1AE-4F5F-4115-855C-7BA2F8EE808A}" sibTransId="{EA344C57-B620-4DE9-B029-4C7164F373CD}"/>
    <dgm:cxn modelId="{7ECF13F8-CC7F-43A0-A69E-17AB52C9F3AD}" type="presOf" srcId="{5BA1A968-9425-4B16-9BE6-A00501500154}" destId="{532CC1B1-C595-471C-BDE0-327BF6DB4C7B}" srcOrd="0" destOrd="0" presId="urn:microsoft.com/office/officeart/2018/2/layout/IconVerticalSolidList"/>
    <dgm:cxn modelId="{36A37F72-56B0-4502-A48F-84D010ACF4A8}" type="presParOf" srcId="{3EA403CC-A204-4A95-8DFD-FAA15B3D8390}" destId="{9A01210D-2EB7-49EA-A6D3-F45E9B196E59}" srcOrd="0" destOrd="0" presId="urn:microsoft.com/office/officeart/2018/2/layout/IconVerticalSolidList"/>
    <dgm:cxn modelId="{E80C8F54-066E-4884-8B97-D0A0AFF773C6}" type="presParOf" srcId="{9A01210D-2EB7-49EA-A6D3-F45E9B196E59}" destId="{6B65256F-2988-44E4-8A99-FBB55755B030}" srcOrd="0" destOrd="0" presId="urn:microsoft.com/office/officeart/2018/2/layout/IconVerticalSolidList"/>
    <dgm:cxn modelId="{6F9B7BE3-F670-4A48-9542-353E30E7048C}" type="presParOf" srcId="{9A01210D-2EB7-49EA-A6D3-F45E9B196E59}" destId="{BB828E5C-D027-4F00-9896-A9AFD10940D2}" srcOrd="1" destOrd="0" presId="urn:microsoft.com/office/officeart/2018/2/layout/IconVerticalSolidList"/>
    <dgm:cxn modelId="{133F0D05-19F9-456D-B84D-AE71278ED013}" type="presParOf" srcId="{9A01210D-2EB7-49EA-A6D3-F45E9B196E59}" destId="{44A2BFD6-992E-40F2-889F-FC2B9788E3F6}" srcOrd="2" destOrd="0" presId="urn:microsoft.com/office/officeart/2018/2/layout/IconVerticalSolidList"/>
    <dgm:cxn modelId="{EC785363-EFA5-4A83-9A87-95C9E35EA919}" type="presParOf" srcId="{9A01210D-2EB7-49EA-A6D3-F45E9B196E59}" destId="{A520C515-8786-4751-A05E-CCDC5A7D8669}" srcOrd="3" destOrd="0" presId="urn:microsoft.com/office/officeart/2018/2/layout/IconVerticalSolidList"/>
    <dgm:cxn modelId="{0F8610EB-B531-484A-8A4B-9CB429BE571F}" type="presParOf" srcId="{3EA403CC-A204-4A95-8DFD-FAA15B3D8390}" destId="{704D6B5D-82D4-41CA-9411-54A9BA2D04EC}" srcOrd="1" destOrd="0" presId="urn:microsoft.com/office/officeart/2018/2/layout/IconVerticalSolidList"/>
    <dgm:cxn modelId="{5E1240C9-BAEE-4B45-9850-57FEACD61A62}" type="presParOf" srcId="{3EA403CC-A204-4A95-8DFD-FAA15B3D8390}" destId="{22CDA00E-2F65-4D5B-B738-E80061333DBC}" srcOrd="2" destOrd="0" presId="urn:microsoft.com/office/officeart/2018/2/layout/IconVerticalSolidList"/>
    <dgm:cxn modelId="{923C86C9-2608-4257-B4AF-0402DF17ABA0}" type="presParOf" srcId="{22CDA00E-2F65-4D5B-B738-E80061333DBC}" destId="{C6366698-08C7-4FD9-9262-6D3A69CE8ACC}" srcOrd="0" destOrd="0" presId="urn:microsoft.com/office/officeart/2018/2/layout/IconVerticalSolidList"/>
    <dgm:cxn modelId="{037D7E9E-55B0-426F-A136-3EA5789DA830}" type="presParOf" srcId="{22CDA00E-2F65-4D5B-B738-E80061333DBC}" destId="{98064511-58FF-4475-A0AF-515B33C0CF84}" srcOrd="1" destOrd="0" presId="urn:microsoft.com/office/officeart/2018/2/layout/IconVerticalSolidList"/>
    <dgm:cxn modelId="{72E856C2-90C4-491B-A39C-58E8B18B5B17}" type="presParOf" srcId="{22CDA00E-2F65-4D5B-B738-E80061333DBC}" destId="{699626E5-39E2-47EE-AC2E-ED074B0D1D41}" srcOrd="2" destOrd="0" presId="urn:microsoft.com/office/officeart/2018/2/layout/IconVerticalSolidList"/>
    <dgm:cxn modelId="{1A09FF00-CDF8-4649-8229-C2B410B38849}" type="presParOf" srcId="{22CDA00E-2F65-4D5B-B738-E80061333DBC}" destId="{532CC1B1-C595-471C-BDE0-327BF6DB4C7B}" srcOrd="3" destOrd="0" presId="urn:microsoft.com/office/officeart/2018/2/layout/IconVerticalSolidList"/>
    <dgm:cxn modelId="{B52A7C0D-CC29-4094-8129-3AE8557D357C}" type="presParOf" srcId="{3EA403CC-A204-4A95-8DFD-FAA15B3D8390}" destId="{81F643CD-2E37-491C-9C01-CA497D0D0CBE}" srcOrd="3" destOrd="0" presId="urn:microsoft.com/office/officeart/2018/2/layout/IconVerticalSolidList"/>
    <dgm:cxn modelId="{737AE1C2-4A66-427D-A2B0-6C7D9C955572}" type="presParOf" srcId="{3EA403CC-A204-4A95-8DFD-FAA15B3D8390}" destId="{FF0203E4-36F2-4AAD-8BE0-C6B58043FF2A}" srcOrd="4" destOrd="0" presId="urn:microsoft.com/office/officeart/2018/2/layout/IconVerticalSolidList"/>
    <dgm:cxn modelId="{69D3EC5D-7A50-45A3-8158-469AF3FB3268}" type="presParOf" srcId="{FF0203E4-36F2-4AAD-8BE0-C6B58043FF2A}" destId="{5BD2CBF2-BD80-459B-98BB-899CF9C147E3}" srcOrd="0" destOrd="0" presId="urn:microsoft.com/office/officeart/2018/2/layout/IconVerticalSolidList"/>
    <dgm:cxn modelId="{0C06B386-7C7E-4924-9553-70062E3F8490}" type="presParOf" srcId="{FF0203E4-36F2-4AAD-8BE0-C6B58043FF2A}" destId="{21A91D32-C0FA-4C8C-B8D2-F898C89A103F}" srcOrd="1" destOrd="0" presId="urn:microsoft.com/office/officeart/2018/2/layout/IconVerticalSolidList"/>
    <dgm:cxn modelId="{F6DBC26D-C536-426E-A979-C47E83D34046}" type="presParOf" srcId="{FF0203E4-36F2-4AAD-8BE0-C6B58043FF2A}" destId="{E1D5AFD5-42F6-4B28-BF8E-68BE7190F217}" srcOrd="2" destOrd="0" presId="urn:microsoft.com/office/officeart/2018/2/layout/IconVerticalSolidList"/>
    <dgm:cxn modelId="{EE1E8E50-3DFE-4B05-AB47-944142EA7C86}" type="presParOf" srcId="{FF0203E4-36F2-4AAD-8BE0-C6B58043FF2A}" destId="{6389A7B1-A28F-4C1C-A9E7-0B2596F95B01}" srcOrd="3" destOrd="0" presId="urn:microsoft.com/office/officeart/2018/2/layout/IconVerticalSolidList"/>
    <dgm:cxn modelId="{3E007B84-CB52-483F-8FA6-1BF0D53CED24}" type="presParOf" srcId="{3EA403CC-A204-4A95-8DFD-FAA15B3D8390}" destId="{52877BC9-6496-4162-9993-9F9F3B6E21D3}" srcOrd="5" destOrd="0" presId="urn:microsoft.com/office/officeart/2018/2/layout/IconVerticalSolidList"/>
    <dgm:cxn modelId="{73985707-8A02-4014-9472-FFA9114E1ADA}" type="presParOf" srcId="{3EA403CC-A204-4A95-8DFD-FAA15B3D8390}" destId="{A16181A9-987A-482F-8FCE-23EA8DEC509C}" srcOrd="6" destOrd="0" presId="urn:microsoft.com/office/officeart/2018/2/layout/IconVerticalSolidList"/>
    <dgm:cxn modelId="{62C155DD-7D9A-417A-B0DC-FFCF5DA23FA8}" type="presParOf" srcId="{A16181A9-987A-482F-8FCE-23EA8DEC509C}" destId="{D5B54CAA-E9AD-44F1-9A90-B6870111C2C5}" srcOrd="0" destOrd="0" presId="urn:microsoft.com/office/officeart/2018/2/layout/IconVerticalSolidList"/>
    <dgm:cxn modelId="{8DB13928-71E9-4988-8967-400CE0C3A8CB}" type="presParOf" srcId="{A16181A9-987A-482F-8FCE-23EA8DEC509C}" destId="{1B1DC469-EEB3-4689-802F-B30FAA7C26CC}" srcOrd="1" destOrd="0" presId="urn:microsoft.com/office/officeart/2018/2/layout/IconVerticalSolidList"/>
    <dgm:cxn modelId="{C64B938D-69CF-400E-A092-EADA91FC85A9}" type="presParOf" srcId="{A16181A9-987A-482F-8FCE-23EA8DEC509C}" destId="{33D8ACDA-0482-4746-9435-AC4CCF0B4B57}" srcOrd="2" destOrd="0" presId="urn:microsoft.com/office/officeart/2018/2/layout/IconVerticalSolidList"/>
    <dgm:cxn modelId="{E2C174FA-308B-4ED4-94A3-6ACB23078C12}" type="presParOf" srcId="{A16181A9-987A-482F-8FCE-23EA8DEC509C}" destId="{96C502B6-3FFB-4A3F-AADD-A4F83B365C95}" srcOrd="3" destOrd="0" presId="urn:microsoft.com/office/officeart/2018/2/layout/IconVerticalSolidList"/>
    <dgm:cxn modelId="{815D63CC-3853-481A-A07F-96D371396D27}" type="presParOf" srcId="{3EA403CC-A204-4A95-8DFD-FAA15B3D8390}" destId="{C9AD28DE-D88F-4392-8A4C-18CE81334FC5}" srcOrd="7" destOrd="0" presId="urn:microsoft.com/office/officeart/2018/2/layout/IconVerticalSolidList"/>
    <dgm:cxn modelId="{FB34205E-97E2-479D-BB95-C752881CCEC1}" type="presParOf" srcId="{3EA403CC-A204-4A95-8DFD-FAA15B3D8390}" destId="{1DA16C3D-EAEB-4ACB-A5A7-577D1FFD3241}" srcOrd="8" destOrd="0" presId="urn:microsoft.com/office/officeart/2018/2/layout/IconVerticalSolidList"/>
    <dgm:cxn modelId="{D99DAE11-6209-4AF4-8884-720DCDC0BA65}" type="presParOf" srcId="{1DA16C3D-EAEB-4ACB-A5A7-577D1FFD3241}" destId="{DB514678-94A3-4911-AB9E-C00A0D362648}" srcOrd="0" destOrd="0" presId="urn:microsoft.com/office/officeart/2018/2/layout/IconVerticalSolidList"/>
    <dgm:cxn modelId="{4AAFAD89-BB17-4212-8E1D-3055FE964B6F}" type="presParOf" srcId="{1DA16C3D-EAEB-4ACB-A5A7-577D1FFD3241}" destId="{E4F4503C-2600-42B5-95B7-C4DA8217F02C}" srcOrd="1" destOrd="0" presId="urn:microsoft.com/office/officeart/2018/2/layout/IconVerticalSolidList"/>
    <dgm:cxn modelId="{3B98E77F-09A1-4015-B2BD-DEE80689DF68}" type="presParOf" srcId="{1DA16C3D-EAEB-4ACB-A5A7-577D1FFD3241}" destId="{AAFD24EC-1433-4AA3-BF40-2B8D65C55164}" srcOrd="2" destOrd="0" presId="urn:microsoft.com/office/officeart/2018/2/layout/IconVerticalSolidList"/>
    <dgm:cxn modelId="{02EDEB29-E425-433E-B985-B9126A2119C5}" type="presParOf" srcId="{1DA16C3D-EAEB-4ACB-A5A7-577D1FFD3241}" destId="{602F00BA-E9FE-480C-9F5F-F7DD248086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5256F-2988-44E4-8A99-FBB55755B030}">
      <dsp:nvSpPr>
        <dsp:cNvPr id="0" name=""/>
        <dsp:cNvSpPr/>
      </dsp:nvSpPr>
      <dsp:spPr>
        <a:xfrm>
          <a:off x="0" y="3598"/>
          <a:ext cx="6046132" cy="76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28E5C-D027-4F00-9896-A9AFD10940D2}">
      <dsp:nvSpPr>
        <dsp:cNvPr id="0" name=""/>
        <dsp:cNvSpPr/>
      </dsp:nvSpPr>
      <dsp:spPr>
        <a:xfrm>
          <a:off x="231849" y="176048"/>
          <a:ext cx="421544" cy="42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0C515-8786-4751-A05E-CCDC5A7D8669}">
      <dsp:nvSpPr>
        <dsp:cNvPr id="0" name=""/>
        <dsp:cNvSpPr/>
      </dsp:nvSpPr>
      <dsp:spPr>
        <a:xfrm>
          <a:off x="885243" y="3598"/>
          <a:ext cx="5160889" cy="76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15" tIns="81115" rIns="81115" bIns="811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Dataset;</a:t>
          </a:r>
          <a:endParaRPr lang="en-US" sz="1900" kern="1200"/>
        </a:p>
      </dsp:txBody>
      <dsp:txXfrm>
        <a:off x="885243" y="3598"/>
        <a:ext cx="5160889" cy="766444"/>
      </dsp:txXfrm>
    </dsp:sp>
    <dsp:sp modelId="{C6366698-08C7-4FD9-9262-6D3A69CE8ACC}">
      <dsp:nvSpPr>
        <dsp:cNvPr id="0" name=""/>
        <dsp:cNvSpPr/>
      </dsp:nvSpPr>
      <dsp:spPr>
        <a:xfrm>
          <a:off x="0" y="961654"/>
          <a:ext cx="6046132" cy="76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64511-58FF-4475-A0AF-515B33C0CF84}">
      <dsp:nvSpPr>
        <dsp:cNvPr id="0" name=""/>
        <dsp:cNvSpPr/>
      </dsp:nvSpPr>
      <dsp:spPr>
        <a:xfrm>
          <a:off x="231849" y="1134104"/>
          <a:ext cx="421544" cy="42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CC1B1-C595-471C-BDE0-327BF6DB4C7B}">
      <dsp:nvSpPr>
        <dsp:cNvPr id="0" name=""/>
        <dsp:cNvSpPr/>
      </dsp:nvSpPr>
      <dsp:spPr>
        <a:xfrm>
          <a:off x="885243" y="961654"/>
          <a:ext cx="5160889" cy="76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15" tIns="81115" rIns="81115" bIns="811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Pré-processamento (Resizing e Augmentation);</a:t>
          </a:r>
          <a:endParaRPr lang="en-US" sz="1900" kern="1200"/>
        </a:p>
      </dsp:txBody>
      <dsp:txXfrm>
        <a:off x="885243" y="961654"/>
        <a:ext cx="5160889" cy="766444"/>
      </dsp:txXfrm>
    </dsp:sp>
    <dsp:sp modelId="{5BD2CBF2-BD80-459B-98BB-899CF9C147E3}">
      <dsp:nvSpPr>
        <dsp:cNvPr id="0" name=""/>
        <dsp:cNvSpPr/>
      </dsp:nvSpPr>
      <dsp:spPr>
        <a:xfrm>
          <a:off x="0" y="1919710"/>
          <a:ext cx="6046132" cy="76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91D32-C0FA-4C8C-B8D2-F898C89A103F}">
      <dsp:nvSpPr>
        <dsp:cNvPr id="0" name=""/>
        <dsp:cNvSpPr/>
      </dsp:nvSpPr>
      <dsp:spPr>
        <a:xfrm>
          <a:off x="231849" y="2092160"/>
          <a:ext cx="421544" cy="42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9A7B1-A28F-4C1C-A9E7-0B2596F95B01}">
      <dsp:nvSpPr>
        <dsp:cNvPr id="0" name=""/>
        <dsp:cNvSpPr/>
      </dsp:nvSpPr>
      <dsp:spPr>
        <a:xfrm>
          <a:off x="885243" y="1919710"/>
          <a:ext cx="5160889" cy="76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15" tIns="81115" rIns="81115" bIns="811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Extração das </a:t>
          </a:r>
          <a:r>
            <a:rPr lang="pt-BR" sz="1900" kern="1200" dirty="0" err="1"/>
            <a:t>Features</a:t>
          </a:r>
          <a:r>
            <a:rPr lang="pt-BR" sz="1900" kern="1200" dirty="0"/>
            <a:t> (CNN e </a:t>
          </a:r>
          <a:r>
            <a:rPr lang="pt-BR" sz="1900" kern="1200" dirty="0" err="1"/>
            <a:t>MaxPooling</a:t>
          </a:r>
          <a:r>
            <a:rPr lang="pt-BR" sz="1900" kern="1200" dirty="0"/>
            <a:t>);</a:t>
          </a:r>
          <a:endParaRPr lang="en-US" sz="1900" kern="1200" dirty="0"/>
        </a:p>
      </dsp:txBody>
      <dsp:txXfrm>
        <a:off x="885243" y="1919710"/>
        <a:ext cx="5160889" cy="766444"/>
      </dsp:txXfrm>
    </dsp:sp>
    <dsp:sp modelId="{D5B54CAA-E9AD-44F1-9A90-B6870111C2C5}">
      <dsp:nvSpPr>
        <dsp:cNvPr id="0" name=""/>
        <dsp:cNvSpPr/>
      </dsp:nvSpPr>
      <dsp:spPr>
        <a:xfrm>
          <a:off x="0" y="2877766"/>
          <a:ext cx="6046132" cy="76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DC469-EEB3-4689-802F-B30FAA7C26CC}">
      <dsp:nvSpPr>
        <dsp:cNvPr id="0" name=""/>
        <dsp:cNvSpPr/>
      </dsp:nvSpPr>
      <dsp:spPr>
        <a:xfrm>
          <a:off x="231849" y="3050216"/>
          <a:ext cx="421544" cy="421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502B6-3FFB-4A3F-AADD-A4F83B365C95}">
      <dsp:nvSpPr>
        <dsp:cNvPr id="0" name=""/>
        <dsp:cNvSpPr/>
      </dsp:nvSpPr>
      <dsp:spPr>
        <a:xfrm>
          <a:off x="885243" y="2877766"/>
          <a:ext cx="5160889" cy="76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15" tIns="81115" rIns="81115" bIns="811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Classificadores (DenseNet);</a:t>
          </a:r>
          <a:endParaRPr lang="en-US" sz="1900" kern="1200"/>
        </a:p>
      </dsp:txBody>
      <dsp:txXfrm>
        <a:off x="885243" y="2877766"/>
        <a:ext cx="5160889" cy="766444"/>
      </dsp:txXfrm>
    </dsp:sp>
    <dsp:sp modelId="{DB514678-94A3-4911-AB9E-C00A0D362648}">
      <dsp:nvSpPr>
        <dsp:cNvPr id="0" name=""/>
        <dsp:cNvSpPr/>
      </dsp:nvSpPr>
      <dsp:spPr>
        <a:xfrm>
          <a:off x="0" y="3835822"/>
          <a:ext cx="6046132" cy="76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4503C-2600-42B5-95B7-C4DA8217F02C}">
      <dsp:nvSpPr>
        <dsp:cNvPr id="0" name=""/>
        <dsp:cNvSpPr/>
      </dsp:nvSpPr>
      <dsp:spPr>
        <a:xfrm>
          <a:off x="231849" y="4008272"/>
          <a:ext cx="421544" cy="421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00BA-E9FE-480C-9F5F-F7DD24808602}">
      <dsp:nvSpPr>
        <dsp:cNvPr id="0" name=""/>
        <dsp:cNvSpPr/>
      </dsp:nvSpPr>
      <dsp:spPr>
        <a:xfrm>
          <a:off x="885243" y="3835822"/>
          <a:ext cx="5160889" cy="76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15" tIns="81115" rIns="81115" bIns="811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Resultados das classificações e análises de performance.</a:t>
          </a:r>
          <a:endParaRPr lang="en-US" sz="1900" kern="1200"/>
        </a:p>
      </dsp:txBody>
      <dsp:txXfrm>
        <a:off x="885243" y="3835822"/>
        <a:ext cx="5160889" cy="766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6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09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61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7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26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460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03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862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08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5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27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56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2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42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40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7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14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5BED320-DB04-42FF-8243-9EB1B16D6034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81279B-1775-4863-896D-8F3EF5CF3A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86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A71CA-FB06-28DC-C5F6-A145FC97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Redes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Neurais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Artificiais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e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suas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Principais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Aplicações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: Image Matching Challenge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CB13CA-819E-AAAD-8E5F-9BEA7CEB0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465" y="4095749"/>
            <a:ext cx="5122606" cy="1787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/>
              <a:buChar char="•"/>
            </a:pPr>
            <a:r>
              <a:rPr lang="en-US" sz="1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Eduardo Albino Gonelli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Matheus Kiss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Rafael Marcos Tomé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Renato </a:t>
            </a:r>
            <a:r>
              <a:rPr lang="en-US" sz="18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Lins</a:t>
            </a:r>
            <a:r>
              <a:rPr lang="en-US" sz="1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 da Palma</a:t>
            </a:r>
          </a:p>
        </p:txBody>
      </p:sp>
      <p:pic>
        <p:nvPicPr>
          <p:cNvPr id="5" name="Picture 4" descr="Uma rede formada por pontos brancos">
            <a:extLst>
              <a:ext uri="{FF2B5EF4-FFF2-40B4-BE49-F238E27FC236}">
                <a16:creationId xmlns:a16="http://schemas.microsoft.com/office/drawing/2014/main" id="{35814848-267A-0396-5A56-6628CD606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9" r="10047" b="-1"/>
          <a:stretch/>
        </p:blipFill>
        <p:spPr>
          <a:xfrm>
            <a:off x="737184" y="645106"/>
            <a:ext cx="526364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496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17" y="78105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081342" y="3429000"/>
            <a:ext cx="3643674" cy="1457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reduzir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overfitting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aplicada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técnica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data augmentation. O plot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ser visto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3ED4D2-1C71-34C2-7CDC-DA756B11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6875" y="259490"/>
            <a:ext cx="6386920" cy="6339020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12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685800"/>
            <a:ext cx="9905998" cy="1905000"/>
          </a:xfrm>
        </p:spPr>
        <p:txBody>
          <a:bodyPr/>
          <a:lstStyle/>
          <a:p>
            <a:r>
              <a:rPr lang="pt-BR" dirty="0"/>
              <a:t>Fluxo de trabalho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063625" y="3703108"/>
            <a:ext cx="3632200" cy="89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O trabalho segue o sistema proposto por </a:t>
            </a:r>
            <a:r>
              <a:rPr lang="pt-BR" sz="1800" dirty="0" err="1"/>
              <a:t>Tripathi</a:t>
            </a:r>
            <a:r>
              <a:rPr lang="pt-BR" sz="1800" dirty="0"/>
              <a:t> (2021):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3730B0-F65C-FB0D-7CD3-D58F63D3A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868" y="534147"/>
            <a:ext cx="5113866" cy="578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2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024467" y="2813989"/>
            <a:ext cx="4580466" cy="156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Após aplicada a técnica de Data </a:t>
            </a:r>
            <a:r>
              <a:rPr lang="pt-BR" sz="1800" dirty="0" err="1"/>
              <a:t>Augmentation</a:t>
            </a:r>
            <a:r>
              <a:rPr lang="pt-BR" sz="1800" dirty="0"/>
              <a:t> o número de parâmetros passou de aproximadamente 3 milhões para cerca de 8 milhões.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EE9A0C-63BF-1609-1119-CF660516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7" y="620039"/>
            <a:ext cx="4673600" cy="561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9" y="679294"/>
            <a:ext cx="9905998" cy="1905000"/>
          </a:xfrm>
        </p:spPr>
        <p:txBody>
          <a:bodyPr/>
          <a:lstStyle/>
          <a:p>
            <a:r>
              <a:rPr lang="pt-BR" dirty="0"/>
              <a:t>Novo treinamento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61459" y="3113928"/>
            <a:ext cx="4580466" cy="115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Observou-se, utilizando tamanho de imagem de 256x256, 15 épocas e data </a:t>
            </a:r>
            <a:r>
              <a:rPr lang="pt-BR" sz="1800" dirty="0" err="1"/>
              <a:t>augmentation</a:t>
            </a:r>
            <a:r>
              <a:rPr lang="pt-BR" sz="1800" dirty="0"/>
              <a:t>, que o treinamento obteve melhores resultados.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ED1B1A4-9D68-3932-4228-36D65A36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34" y="454929"/>
            <a:ext cx="5833533" cy="59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77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708499" y="643467"/>
            <a:ext cx="4521480" cy="5571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Nos testes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importando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imagens da internet, dos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locais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indicados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no dataset, 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capaz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identificar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as imagens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possuíam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maior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tamanho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resolução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enquanto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que, para imagens com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baixa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resolução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respostas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insatisfatórias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melhorar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qualidade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seria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necessária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configuração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um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ambiente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permita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várias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horas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treinamento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com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muitas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épocas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coisa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Colab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proporcionou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interrompendo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treinamentos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certas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ocasiões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4092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3D - Point-E</a:t>
            </a:r>
          </a:p>
        </p:txBody>
      </p:sp>
      <p:pic>
        <p:nvPicPr>
          <p:cNvPr id="8" name="Picture 7" descr="Script de computador em uma tela">
            <a:extLst>
              <a:ext uri="{FF2B5EF4-FFF2-40B4-BE49-F238E27FC236}">
                <a16:creationId xmlns:a16="http://schemas.microsoft.com/office/drawing/2014/main" id="{860E6482-7F91-D7B0-7590-CA8C7AC51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0" r="52953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4303643" y="2666999"/>
            <a:ext cx="7046844" cy="3415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Considerou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algumas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possibilidades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dados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conversão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delas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Point-E.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Trata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ferramenta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produz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baseada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texto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e,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partir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dela,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cria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versão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dimensões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6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85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3D - Point-E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420465" y="2666999"/>
            <a:ext cx="5122606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atendia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requisitos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pareamento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imagens 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3D),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desconsiderado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extraída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testes com o Point-E.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CC5D04-6E24-9AFA-9CB9-BBD9F48C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83" y="645106"/>
            <a:ext cx="5354844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79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Superglue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693087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Visitando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Image Matching Challenge no Kaggle,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verificou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alguns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competidores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fizeram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SuperGlue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Trata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rede neural pré-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treinada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permite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realizar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comparações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pontos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entre imagens,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verificando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características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permitindo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criar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um link entre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0" name="Picture 7" descr="Mão com fios vermelhos">
            <a:extLst>
              <a:ext uri="{FF2B5EF4-FFF2-40B4-BE49-F238E27FC236}">
                <a16:creationId xmlns:a16="http://schemas.microsoft.com/office/drawing/2014/main" id="{44335A3B-98BE-A428-763D-3063E7D10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9" r="31073" b="-1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980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Superglue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708499" y="643467"/>
            <a:ext cx="4521480" cy="5571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objetivo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SuperGlue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é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servir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middle-end entre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imagens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implementação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SuperGlue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necessário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ferramenta Visual Studio Code com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ambiente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Python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"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venv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" (Virtual Environment).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48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88" y="485775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4396042" y="1468436"/>
            <a:ext cx="6767270" cy="922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Adaptando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prompt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dataset do Kaggle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possível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extrair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pontos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matching entre as imagens.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Veja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abaixo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CAD461F-F1DB-2EEE-4ED7-133B52BD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285" y="2581276"/>
            <a:ext cx="10748800" cy="3977054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4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14C06-8BAD-2F3F-F77D-DA25D97D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pt-BR" dirty="0"/>
              <a:t>IMAGE MATCHING CHALLENGE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E4470270-7DF7-F2DB-3FA5-123AE4D35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98348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001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14"/>
            <a:ext cx="9905998" cy="1905000"/>
          </a:xfrm>
        </p:spPr>
        <p:txBody>
          <a:bodyPr/>
          <a:lstStyle/>
          <a:p>
            <a:r>
              <a:rPr lang="pt-BR" dirty="0"/>
              <a:t>Testes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666877" y="1762000"/>
            <a:ext cx="9820273" cy="63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Outro exemplo do mesmo local (</a:t>
            </a:r>
            <a:r>
              <a:rPr lang="pt-BR" sz="1800" dirty="0" err="1"/>
              <a:t>Gran</a:t>
            </a:r>
            <a:r>
              <a:rPr lang="pt-BR" sz="1800" dirty="0"/>
              <a:t> </a:t>
            </a:r>
            <a:r>
              <a:rPr lang="pt-BR" sz="1800" dirty="0" err="1"/>
              <a:t>Place</a:t>
            </a:r>
            <a:r>
              <a:rPr lang="pt-BR" sz="1800" dirty="0"/>
              <a:t> </a:t>
            </a:r>
            <a:r>
              <a:rPr lang="pt-BR" sz="1800" dirty="0" err="1"/>
              <a:t>Brussels</a:t>
            </a:r>
            <a:r>
              <a:rPr lang="pt-BR" sz="1800" dirty="0"/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D07EE0-5E59-70EE-68D6-2725B5C2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1" y="2495550"/>
            <a:ext cx="11012838" cy="40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92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80" y="547692"/>
            <a:ext cx="9905998" cy="1103312"/>
          </a:xfrm>
        </p:spPr>
        <p:txBody>
          <a:bodyPr/>
          <a:lstStyle/>
          <a:p>
            <a:r>
              <a:rPr lang="pt-BR" dirty="0"/>
              <a:t>Testes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838200" y="1572158"/>
            <a:ext cx="10337800" cy="54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Exemplo de </a:t>
            </a:r>
            <a:r>
              <a:rPr lang="pt-BR" sz="1800" dirty="0" err="1"/>
              <a:t>Sacre</a:t>
            </a:r>
            <a:r>
              <a:rPr lang="pt-BR" sz="1800" dirty="0"/>
              <a:t> </a:t>
            </a:r>
            <a:r>
              <a:rPr lang="pt-BR" sz="1800" dirty="0" err="1"/>
              <a:t>Coeur</a:t>
            </a:r>
            <a:endParaRPr lang="pt-BR" sz="1800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B049E0-238D-9F53-9B38-073CBCC0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80" y="2330974"/>
            <a:ext cx="10752242" cy="3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4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693087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Para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das imagens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ainda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necessárias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algumas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etapas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dos dados de matching para um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arquivo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texto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json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);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biblioteca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criação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 (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SfM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SLAM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COLMAP);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Renderização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 com inputs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teclado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um GIF com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0" name="Picture 7" descr="Cubos conectados com uma linha vermelha">
            <a:extLst>
              <a:ext uri="{FF2B5EF4-FFF2-40B4-BE49-F238E27FC236}">
                <a16:creationId xmlns:a16="http://schemas.microsoft.com/office/drawing/2014/main" id="{44946C73-A03C-3586-2570-BD394022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1" r="24751" b="-1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2606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Dificuldades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7604-615F-ED17-EA00-765027AD5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3" r="3800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4303643" y="2666999"/>
            <a:ext cx="7046844" cy="3415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Entre as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dificuldades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enfrentadas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pela equipe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Prazo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curto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;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Falta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conhecimento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bibliotecas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utilizadas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;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Falta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conhecimento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implicam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extração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das features para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transformação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imagens 2D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3D.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2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2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2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3E49-5565-BE21-99EA-606ABCF837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326CF7-9463-8103-E20E-1EA1BCE9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t-BR" dirty="0"/>
              <a:t>Primeira etapa - reconhecimento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E9F8B-BA62-ED16-7712-B3B61AE8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800" dirty="0"/>
              <a:t>Bibliotecas utilizadas:</a:t>
            </a:r>
          </a:p>
          <a:p>
            <a:pPr marL="0" indent="0">
              <a:lnSpc>
                <a:spcPct val="90000"/>
              </a:lnSpc>
              <a:buNone/>
            </a:pPr>
            <a:endParaRPr lang="pt-BR" sz="1800" dirty="0"/>
          </a:p>
          <a:p>
            <a:pPr>
              <a:lnSpc>
                <a:spcPct val="90000"/>
              </a:lnSpc>
            </a:pPr>
            <a:r>
              <a:rPr lang="pt-BR" sz="1800" dirty="0" err="1"/>
              <a:t>Tensorflow</a:t>
            </a:r>
            <a:endParaRPr lang="pt-BR" sz="1800" dirty="0"/>
          </a:p>
          <a:p>
            <a:pPr>
              <a:lnSpc>
                <a:spcPct val="90000"/>
              </a:lnSpc>
            </a:pPr>
            <a:r>
              <a:rPr lang="pt-BR" sz="1800" dirty="0" err="1"/>
              <a:t>Keras</a:t>
            </a:r>
            <a:endParaRPr lang="pt-BR" sz="1800" dirty="0"/>
          </a:p>
          <a:p>
            <a:pPr>
              <a:lnSpc>
                <a:spcPct val="90000"/>
              </a:lnSpc>
            </a:pPr>
            <a:r>
              <a:rPr lang="pt-BR" sz="1800" dirty="0" err="1"/>
              <a:t>Kaggle</a:t>
            </a:r>
            <a:r>
              <a:rPr lang="pt-BR" sz="1800" dirty="0"/>
              <a:t> </a:t>
            </a:r>
            <a:r>
              <a:rPr lang="pt-BR" sz="1800" dirty="0" err="1"/>
              <a:t>dataset</a:t>
            </a:r>
            <a:r>
              <a:rPr lang="pt-BR" sz="1800" dirty="0"/>
              <a:t>;</a:t>
            </a:r>
          </a:p>
          <a:p>
            <a:pPr>
              <a:lnSpc>
                <a:spcPct val="90000"/>
              </a:lnSpc>
            </a:pPr>
            <a:r>
              <a:rPr lang="pt-BR" sz="1800" dirty="0" err="1"/>
              <a:t>Matplotlib</a:t>
            </a:r>
            <a:r>
              <a:rPr lang="pt-BR" sz="1800" dirty="0"/>
              <a:t>;</a:t>
            </a:r>
          </a:p>
          <a:p>
            <a:pPr>
              <a:lnSpc>
                <a:spcPct val="90000"/>
              </a:lnSpc>
            </a:pPr>
            <a:r>
              <a:rPr lang="pt-BR" sz="1800" dirty="0" err="1"/>
              <a:t>Numpy</a:t>
            </a:r>
            <a:r>
              <a:rPr lang="pt-BR" sz="1800" dirty="0"/>
              <a:t>; e</a:t>
            </a:r>
          </a:p>
          <a:p>
            <a:pPr>
              <a:lnSpc>
                <a:spcPct val="90000"/>
              </a:lnSpc>
            </a:pPr>
            <a:r>
              <a:rPr lang="pt-BR" sz="1800" dirty="0"/>
              <a:t>PIL.</a:t>
            </a:r>
          </a:p>
        </p:txBody>
      </p:sp>
    </p:spTree>
    <p:extLst>
      <p:ext uri="{BB962C8B-B14F-4D97-AF65-F5344CB8AC3E}">
        <p14:creationId xmlns:p14="http://schemas.microsoft.com/office/powerpoint/2010/main" val="110407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pt-BR" dirty="0"/>
              <a:t>Objetivo:</a:t>
            </a:r>
          </a:p>
        </p:txBody>
      </p:sp>
      <p:pic>
        <p:nvPicPr>
          <p:cNvPr id="5" name="Picture 4" descr="Alfinetes coloridos vinculados por linhas">
            <a:extLst>
              <a:ext uri="{FF2B5EF4-FFF2-40B4-BE49-F238E27FC236}">
                <a16:creationId xmlns:a16="http://schemas.microsoft.com/office/drawing/2014/main" id="{49A62081-2D6F-3449-C307-BE11D8C0F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65" r="30595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7E15E0-E9B9-378C-661F-043E268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Treinar o modelo com o </a:t>
            </a:r>
            <a:r>
              <a:rPr lang="pt-BR" sz="1800" dirty="0" err="1"/>
              <a:t>dataset</a:t>
            </a:r>
            <a:r>
              <a:rPr lang="pt-BR" sz="1800" dirty="0"/>
              <a:t> fornecido pelo </a:t>
            </a:r>
            <a:r>
              <a:rPr lang="pt-BR" sz="1800" dirty="0" err="1"/>
              <a:t>Kaggle</a:t>
            </a:r>
            <a:r>
              <a:rPr lang="pt-BR" sz="1800" dirty="0"/>
              <a:t> no desafio </a:t>
            </a:r>
            <a:r>
              <a:rPr lang="pt-BR" sz="1800" dirty="0" err="1"/>
              <a:t>Image</a:t>
            </a:r>
            <a:r>
              <a:rPr lang="pt-BR" sz="1800" dirty="0"/>
              <a:t> </a:t>
            </a:r>
            <a:r>
              <a:rPr lang="pt-BR" sz="1800" dirty="0" err="1"/>
              <a:t>Maching</a:t>
            </a:r>
            <a:r>
              <a:rPr lang="pt-BR" sz="1800" dirty="0"/>
              <a:t> </a:t>
            </a:r>
            <a:r>
              <a:rPr lang="pt-BR" sz="1800" dirty="0" err="1"/>
              <a:t>Challenge</a:t>
            </a:r>
            <a:r>
              <a:rPr lang="pt-BR" sz="1800" dirty="0"/>
              <a:t> 2022.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Após treinado, fornecer uma imagem baixada da internet, de um dos locais de treinamento e realizar a comparação.</a:t>
            </a:r>
          </a:p>
        </p:txBody>
      </p:sp>
    </p:spTree>
    <p:extLst>
      <p:ext uri="{BB962C8B-B14F-4D97-AF65-F5344CB8AC3E}">
        <p14:creationId xmlns:p14="http://schemas.microsoft.com/office/powerpoint/2010/main" val="171647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tos de aprendizagem de matemática coloridos">
            <a:extLst>
              <a:ext uri="{FF2B5EF4-FFF2-40B4-BE49-F238E27FC236}">
                <a16:creationId xmlns:a16="http://schemas.microsoft.com/office/drawing/2014/main" id="{96A931FA-D52A-EED9-5225-0710BF148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391" b="8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t-BR" dirty="0"/>
              <a:t>Pré-processamento: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7E15E0-E9B9-378C-661F-043E268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Utilizou-se o </a:t>
            </a:r>
            <a:r>
              <a:rPr lang="pt-BR" sz="1800" dirty="0" err="1"/>
              <a:t>Keras</a:t>
            </a:r>
            <a:r>
              <a:rPr lang="pt-BR" sz="1800" dirty="0"/>
              <a:t> para o pré-processamento, com </a:t>
            </a:r>
            <a:r>
              <a:rPr lang="pt-BR" sz="1800" dirty="0" err="1"/>
              <a:t>batch_size</a:t>
            </a:r>
            <a:r>
              <a:rPr lang="pt-BR" sz="1800" dirty="0"/>
              <a:t> de 32 e tamanho da imagem com 256 x 256 pixels.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Como </a:t>
            </a:r>
            <a:r>
              <a:rPr lang="pt-BR" sz="1800" dirty="0" err="1"/>
              <a:t>subset</a:t>
            </a:r>
            <a:r>
              <a:rPr lang="pt-BR" sz="1800" dirty="0"/>
              <a:t> de treinamento, utilizamos 80% dos dados, sendo 20% reservado para validação.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O modo de cores utilizado foi o </a:t>
            </a:r>
            <a:r>
              <a:rPr lang="pt-BR" sz="1800" dirty="0" err="1"/>
              <a:t>rgb</a:t>
            </a:r>
            <a:r>
              <a:rPr lang="pt-BR" sz="1800" dirty="0"/>
              <a:t> e modo de etiqueta </a:t>
            </a:r>
            <a:r>
              <a:rPr lang="pt-BR" sz="1800" dirty="0" err="1"/>
              <a:t>categorical</a:t>
            </a:r>
            <a:r>
              <a:rPr lang="pt-B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32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pt-BR" dirty="0"/>
              <a:t>Conferência do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7E15E0-E9B9-378C-661F-043E268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67" y="3019424"/>
            <a:ext cx="3643674" cy="16764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/>
              <a:t>Para verificação se os dados foram carregados corretamente, uma imagem de cada categoria foi plotada em tela:</a:t>
            </a:r>
          </a:p>
          <a:p>
            <a:pPr marL="0" indent="0">
              <a:buNone/>
            </a:pPr>
            <a:endParaRPr lang="pt-BR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2A10B-327D-76DA-505F-B413E4B3A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"/>
          <a:stretch/>
        </p:blipFill>
        <p:spPr bwMode="auto">
          <a:xfrm>
            <a:off x="5438775" y="273631"/>
            <a:ext cx="6400800" cy="6328420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59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5750"/>
            <a:ext cx="5753100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Autotune e </a:t>
            </a:r>
            <a:r>
              <a:rPr lang="en-US" dirty="0" err="1"/>
              <a:t>normalização</a:t>
            </a:r>
            <a:r>
              <a:rPr lang="en-US" dirty="0"/>
              <a:t> /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096000" y="2428875"/>
            <a:ext cx="5753100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o Autotune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tensorflow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normalização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mapeamento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lambda para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etapa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pré-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dos dados.</a:t>
            </a:r>
          </a:p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Conv2D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MaxPooling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camadas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ocultas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com duas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Dense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saída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ativação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relu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outra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softmax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compilação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foi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realizada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 o optimizer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8" name="Picture 7" descr="Esfera de malha e nós">
            <a:extLst>
              <a:ext uri="{FF2B5EF4-FFF2-40B4-BE49-F238E27FC236}">
                <a16:creationId xmlns:a16="http://schemas.microsoft.com/office/drawing/2014/main" id="{A87F0340-4289-3835-D379-171CB7404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3"/>
          <a:stretch/>
        </p:blipFill>
        <p:spPr>
          <a:xfrm>
            <a:off x="530045" y="721306"/>
            <a:ext cx="5307711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3333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42" y="412751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Treinamento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5267325" y="1373187"/>
            <a:ext cx="6115157" cy="714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 10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épocas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tamanho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 180 x 180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chegou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resultado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A279E-378B-8558-5544-EC53B1061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 b="1607"/>
          <a:stretch/>
        </p:blipFill>
        <p:spPr bwMode="auto">
          <a:xfrm>
            <a:off x="220142" y="2571750"/>
            <a:ext cx="11822782" cy="3873499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6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F1D-7083-DE98-C1E0-4846BB02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9" y="609600"/>
            <a:ext cx="4113571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Treinamento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3D0743-059F-4A0D-CC57-A8EBC10EB88E}"/>
              </a:ext>
            </a:extLst>
          </p:cNvPr>
          <p:cNvSpPr txBox="1">
            <a:spLocks/>
          </p:cNvSpPr>
          <p:nvPr/>
        </p:nvSpPr>
        <p:spPr>
          <a:xfrm>
            <a:off x="6991350" y="3228974"/>
            <a:ext cx="4551721" cy="142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Observou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-se que 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qualidade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treinamento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gerou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overfitting, pois a taxa de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erros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treinamento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da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validação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foram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muito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díspares</a:t>
            </a:r>
            <a:r>
              <a:rPr lang="en-US" sz="1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A0DCA-F70F-6F30-352E-6632954C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25" y="315121"/>
            <a:ext cx="6119639" cy="622864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48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57</TotalTime>
  <Words>782</Words>
  <Application>Microsoft Office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Malha</vt:lpstr>
      <vt:lpstr>Redes Neurais Artificiais e suas Principais Aplicações: Image Matching Challenge</vt:lpstr>
      <vt:lpstr>IMAGE MATCHING CHALLENGE</vt:lpstr>
      <vt:lpstr>Primeira etapa - reconhecimento de imagens</vt:lpstr>
      <vt:lpstr>Objetivo:</vt:lpstr>
      <vt:lpstr>Pré-processamento:</vt:lpstr>
      <vt:lpstr>Conferência do dataset</vt:lpstr>
      <vt:lpstr>Autotune e normalização / Modelo</vt:lpstr>
      <vt:lpstr>Treinamento</vt:lpstr>
      <vt:lpstr>Treinamento</vt:lpstr>
      <vt:lpstr>Data Augmentation</vt:lpstr>
      <vt:lpstr>Fluxo de trabalho</vt:lpstr>
      <vt:lpstr>Parâmetros</vt:lpstr>
      <vt:lpstr>Novo treinamento</vt:lpstr>
      <vt:lpstr>Testes</vt:lpstr>
      <vt:lpstr>3D - Point-E</vt:lpstr>
      <vt:lpstr>3D - Point-E</vt:lpstr>
      <vt:lpstr>Superglue</vt:lpstr>
      <vt:lpstr>Superglue</vt:lpstr>
      <vt:lpstr>Testes</vt:lpstr>
      <vt:lpstr>Testes</vt:lpstr>
      <vt:lpstr>Testes</vt:lpstr>
      <vt:lpstr>Considerações finais</vt:lpstr>
      <vt:lpstr>Dificuldades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 e suas Principais Aplicações: Image Matching Challenge</dc:title>
  <dc:creator>Eduardo Albino Gonelli</dc:creator>
  <cp:lastModifiedBy>Eduardo Albino Gonelli</cp:lastModifiedBy>
  <cp:revision>6</cp:revision>
  <dcterms:created xsi:type="dcterms:W3CDTF">2023-04-24T02:27:40Z</dcterms:created>
  <dcterms:modified xsi:type="dcterms:W3CDTF">2023-04-24T03:25:36Z</dcterms:modified>
</cp:coreProperties>
</file>